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19"/>
  </p:notesMasterIdLst>
  <p:sldIdLst>
    <p:sldId id="256" r:id="rId2"/>
    <p:sldId id="258" r:id="rId3"/>
    <p:sldId id="386" r:id="rId4"/>
    <p:sldId id="420" r:id="rId5"/>
    <p:sldId id="421" r:id="rId6"/>
    <p:sldId id="423" r:id="rId7"/>
    <p:sldId id="425" r:id="rId8"/>
    <p:sldId id="426" r:id="rId9"/>
    <p:sldId id="432" r:id="rId10"/>
    <p:sldId id="424" r:id="rId11"/>
    <p:sldId id="427" r:id="rId12"/>
    <p:sldId id="430" r:id="rId13"/>
    <p:sldId id="428" r:id="rId14"/>
    <p:sldId id="436" r:id="rId15"/>
    <p:sldId id="437" r:id="rId16"/>
    <p:sldId id="431" r:id="rId17"/>
    <p:sldId id="43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6"/>
    <p:restoredTop sz="94656"/>
  </p:normalViewPr>
  <p:slideViewPr>
    <p:cSldViewPr snapToGrid="0" snapToObjects="1">
      <p:cViewPr varScale="1">
        <p:scale>
          <a:sx n="122" d="100"/>
          <a:sy n="122" d="100"/>
        </p:scale>
        <p:origin x="2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2.jpg>
</file>

<file path=ppt/media/image3.jp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FAADF-4A8A-A448-96E9-CD5146B5E447}" type="datetimeFigureOut">
              <a:rPr lang="en-US" smtClean="0"/>
              <a:t>3/18/22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7D6E5-EA33-5343-8C1E-6FCFB965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0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667F-54CD-CF4D-8275-B5BC8FC6E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04AA20-F57E-0745-B489-88C491FCD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48398-7CBA-8045-96FD-C169A58B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9DE2C-FC33-964A-AB9E-E89F6F86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B499C-0523-7143-92DE-82D57DC18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2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4F8A-26CF-D149-9989-F0892CC00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F7922-B81B-9942-A151-C6E42DAE2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6D7A9-70A0-174B-B056-953A6353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2F763-1BC9-7248-A4E3-0A003A2E4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FA7D7-73F5-A94F-963A-FD1E5C9F0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99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763ADA-7957-B94E-A872-454CE1FD4E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313C4-9685-1F4C-8648-DF7AA560F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A75C-5180-4C43-B3E2-EAA44550F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9B9AC-8F53-CC48-8DFE-CC8E80E7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7A107-9DC8-FE4F-A74C-A72FE2118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92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2705F-87F1-A34A-B317-00F8262E6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E1B-445C-DE48-91A1-4054361E7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1D5B4-550A-C54B-9FB1-3E5D2F6C1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53BB-C02A-A24A-B5FE-832A6169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14600-2E77-4749-80C7-2932C0E8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70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5C921-ACCE-BF45-A9DA-0538A9770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96E15-C966-A240-8DA1-DE1692C4F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91F58-745A-B248-8F46-F486205CA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579B9-AAF3-204F-BFF8-8D497BC2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7B99F-86CA-6846-BE66-5C610B7D3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B374E-D6D1-6F4D-9592-D3D1CC7E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AD03E-FBBA-454B-B0E8-F45AE21D84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65AFA-2D6B-AD42-8C18-4FD0A4D9F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E8F75-79F6-B543-A851-F7D75A00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010C0-CAD4-0045-930C-5FF9B60E7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8578B-DF95-FC46-BA10-9A9E5904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4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E9C3-3F67-A943-833F-521D0FAB7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44B8A-771C-4145-8070-2FB7B5620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DCB85-9413-CF44-9DAF-5918F3763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179583-366E-884E-BA8E-C1B2215513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8753F4-EA61-0B43-B3AD-046F99BFE1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E856B-56BF-A74E-867F-9378539F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7F81F-E11E-C644-9089-9B1BBADEB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0C00E-0C7C-1249-B717-9D0739BD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4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EFC-6DF8-6A48-AA38-670E1BDB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5CB6CF-2942-BB44-B9D6-470995F8C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231ECE-45A3-4942-9CF4-AC82581E9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6583E-3731-9647-B690-D8CEF02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52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B262BE-54E9-F243-8FFC-7508D2AB8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C69A7-2A31-A748-B1D8-09D061E0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97871-C7E2-8140-958C-16F433FF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2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1BA86-EC42-DA4A-B2D0-DF0969B5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5D8DC-5581-7046-A418-C3EA37865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EDF51-DE20-7E45-BF5C-5DE827CAA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06FD8-D10E-FB4F-83CC-904ACFF9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09662-C7FE-B941-A3C6-BE8B7529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FAB75-4D0F-D945-A164-56793A0A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39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BC433-8BF6-1B43-9AE0-152FF14E5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6D8325-B6FF-A642-937B-FC516A5B48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8025CA-B043-EB40-9C2E-E8FE63499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0718E-5508-6E44-8D3C-BC05DA17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BA42E-8C67-F242-8E29-98099D84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190AC7-6844-4F48-8C1E-DF1A2328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4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6B65F-A40F-DB4E-9146-18BFE1A37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D53DD-3DDE-7741-ACBF-1A81AB709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473B7-9EE3-3146-B2F8-106F5A918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517B3-13DF-0F4D-93A9-EC75848CE466}" type="datetimeFigureOut">
              <a:rPr lang="en-US" smtClean="0"/>
              <a:t>3/18/22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DD46-718D-124F-B973-E4B20638C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4D734-8D56-8144-8BA8-BC461FE8A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0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onyan/DI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ellpose.org/" TargetMode="External"/><Relationship Id="rId2" Type="http://schemas.openxmlformats.org/officeDocument/2006/relationships/hyperlink" Target="http://nucleaizer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hyperlink" Target="https://github.com/stardist/stardist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st.ai/" TargetMode="External"/><Relationship Id="rId2" Type="http://schemas.openxmlformats.org/officeDocument/2006/relationships/hyperlink" Target="https://www.coursera.org/learn/machine-lear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dacity.com/course/deep-learning-nanodegree--nd101" TargetMode="External"/><Relationship Id="rId5" Type="http://schemas.openxmlformats.org/officeDocument/2006/relationships/hyperlink" Target="https://www.udemy.com/course/python-for-computer-vision-with-opencv-and-deep-learning/" TargetMode="External"/><Relationship Id="rId4" Type="http://schemas.openxmlformats.org/officeDocument/2006/relationships/hyperlink" Target="https://www.udemy.com/course/advanced-computer-visio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mooc-list.com/course/image-analysis-methods-biologists-futurelear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rogrammingcomputervision.com/" TargetMode="External"/><Relationship Id="rId5" Type="http://schemas.openxmlformats.org/officeDocument/2006/relationships/hyperlink" Target="http://web.ipac.caltech.edu/staff/fmasci/home/astro_refs/Digital_Image_Processing_2ndEd.pdf" TargetMode="Externa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54E60-3E31-8A41-929F-366830C38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154" y="477786"/>
            <a:ext cx="11137692" cy="2387600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Digital Image Processing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08BCA-6B80-5447-B34C-D601F4612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1841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b="1" dirty="0"/>
              <a:t>Alon </a:t>
            </a:r>
            <a:r>
              <a:rPr lang="en-US" sz="3600" b="1" dirty="0" err="1"/>
              <a:t>Oyler</a:t>
            </a:r>
            <a:r>
              <a:rPr lang="en-US" sz="3600" b="1" dirty="0"/>
              <a:t>-Yaniv – </a:t>
            </a:r>
            <a:r>
              <a:rPr lang="en-US" sz="3600" b="1" dirty="0" err="1"/>
              <a:t>alon_oy@hms.harvard.edu</a:t>
            </a:r>
            <a:endParaRPr lang="en-US" dirty="0"/>
          </a:p>
          <a:p>
            <a:r>
              <a:rPr lang="en-US" dirty="0">
                <a:hlinkClick r:id="rId2"/>
              </a:rPr>
              <a:t>https://github.com/alonyan/DIP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20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2012 – </a:t>
            </a:r>
            <a:r>
              <a:rPr lang="en-US" dirty="0" err="1">
                <a:solidFill>
                  <a:schemeClr val="bg1"/>
                </a:solidFill>
              </a:rPr>
              <a:t>AlexNet</a:t>
            </a:r>
            <a:r>
              <a:rPr lang="en-US" dirty="0">
                <a:solidFill>
                  <a:schemeClr val="bg1"/>
                </a:solidFill>
              </a:rPr>
              <a:t> : Breakthrough in computer vision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C9830E-69AE-C54D-A8C5-E541F2F2B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6618"/>
            <a:ext cx="10515600" cy="3588312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6BAB0B-A599-CE4C-B601-657F00A12516}"/>
              </a:ext>
            </a:extLst>
          </p:cNvPr>
          <p:cNvSpPr txBox="1"/>
          <p:nvPr/>
        </p:nvSpPr>
        <p:spPr>
          <a:xfrm>
            <a:off x="7857995" y="5810860"/>
            <a:ext cx="4334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&gt;47000 citations as of Oct. 2019</a:t>
            </a:r>
          </a:p>
          <a:p>
            <a:endParaRPr lang="en-US" dirty="0"/>
          </a:p>
          <a:p>
            <a:r>
              <a:rPr lang="en-US" dirty="0"/>
              <a:t>*not technically first, but most influential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BD039A-D7E4-FE4A-9A98-1736CC5EDDF6}"/>
              </a:ext>
            </a:extLst>
          </p:cNvPr>
          <p:cNvSpPr txBox="1"/>
          <p:nvPr/>
        </p:nvSpPr>
        <p:spPr>
          <a:xfrm>
            <a:off x="576197" y="5544930"/>
            <a:ext cx="682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big breakthrough was computing everything on GPUs, which are way more efficient for these tasks.</a:t>
            </a:r>
          </a:p>
        </p:txBody>
      </p:sp>
    </p:spTree>
    <p:extLst>
      <p:ext uri="{BB962C8B-B14F-4D97-AF65-F5344CB8AC3E}">
        <p14:creationId xmlns:p14="http://schemas.microsoft.com/office/powerpoint/2010/main" val="273802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A540DA-2C07-1B41-8922-47BA3BA3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691" y="3057362"/>
            <a:ext cx="7716034" cy="3119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568630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0DBC6-6D47-3D47-97BD-2F4A765F9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624" y="3219189"/>
            <a:ext cx="7676259" cy="225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24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A540DA-2C07-1B41-8922-47BA3BA3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691" y="3057362"/>
            <a:ext cx="7716034" cy="3119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D6AECE-C1D2-824A-82F4-1B65DD09629E}"/>
              </a:ext>
            </a:extLst>
          </p:cNvPr>
          <p:cNvSpPr txBox="1"/>
          <p:nvPr/>
        </p:nvSpPr>
        <p:spPr>
          <a:xfrm>
            <a:off x="4985359" y="5849655"/>
            <a:ext cx="280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of these parameters are </a:t>
            </a:r>
            <a:r>
              <a:rPr lang="en-US" b="1" i="1" dirty="0"/>
              <a:t>learned</a:t>
            </a:r>
            <a:r>
              <a:rPr lang="en-US" dirty="0"/>
              <a:t> by the computer during </a:t>
            </a:r>
            <a:r>
              <a:rPr lang="en-US" b="1" i="1" dirty="0"/>
              <a:t>training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0D7030-00C5-2E4C-AF48-F1099901427A}"/>
              </a:ext>
            </a:extLst>
          </p:cNvPr>
          <p:cNvCxnSpPr/>
          <p:nvPr/>
        </p:nvCxnSpPr>
        <p:spPr>
          <a:xfrm flipV="1">
            <a:off x="5198301" y="5311036"/>
            <a:ext cx="0" cy="5511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B312F9-68F8-BB4E-843D-33457FAF3D9B}"/>
              </a:ext>
            </a:extLst>
          </p:cNvPr>
          <p:cNvCxnSpPr>
            <a:cxnSpLocks/>
          </p:cNvCxnSpPr>
          <p:nvPr/>
        </p:nvCxnSpPr>
        <p:spPr>
          <a:xfrm flipV="1">
            <a:off x="5526065" y="4935255"/>
            <a:ext cx="0" cy="9144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3C16D17-8080-714C-BF65-C0713519A57A}"/>
              </a:ext>
            </a:extLst>
          </p:cNvPr>
          <p:cNvCxnSpPr>
            <a:cxnSpLocks/>
          </p:cNvCxnSpPr>
          <p:nvPr/>
        </p:nvCxnSpPr>
        <p:spPr>
          <a:xfrm flipV="1">
            <a:off x="6615829" y="5062605"/>
            <a:ext cx="0" cy="799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8D804B6-C4BC-CD49-8D4B-044849306C35}"/>
              </a:ext>
            </a:extLst>
          </p:cNvPr>
          <p:cNvCxnSpPr>
            <a:cxnSpLocks/>
          </p:cNvCxnSpPr>
          <p:nvPr/>
        </p:nvCxnSpPr>
        <p:spPr>
          <a:xfrm flipV="1">
            <a:off x="5814164" y="5062605"/>
            <a:ext cx="0" cy="7870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2015 – U-Net, First biological application of CNNs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0E1FB-9478-4143-A9A9-FE334B44B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D75553-310D-4A4E-88CC-B97B18627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245" y="4235039"/>
            <a:ext cx="5080000" cy="2514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1D1DA1-BED0-CA4B-BD01-C100A74B5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455" y="1740019"/>
            <a:ext cx="8509330" cy="249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32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B1C23-CBBB-A34F-8AD7-9FCCF044C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http://nucleaizer.org/</a:t>
            </a:r>
            <a:endParaRPr lang="en-US" dirty="0"/>
          </a:p>
          <a:p>
            <a:r>
              <a:rPr lang="en-US" dirty="0">
                <a:hlinkClick r:id="rId3"/>
              </a:rPr>
              <a:t>https://www.cellpose.org/</a:t>
            </a:r>
            <a:endParaRPr lang="en-US" dirty="0"/>
          </a:p>
          <a:p>
            <a:r>
              <a:rPr lang="en-US" dirty="0">
                <a:hlinkClick r:id="rId4"/>
              </a:rPr>
              <a:t>https://github.com/stardist/stardist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Future is bright!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D1228FC-542E-BB4C-854E-66CC295EE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2022 – Deep learning based web tools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5C56F9-D3F1-7548-BB58-3FAB56EBC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9669" y="3262935"/>
            <a:ext cx="6432330" cy="317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982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Open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Interpretability</a:t>
            </a:r>
            <a:r>
              <a:rPr lang="en-US" dirty="0"/>
              <a:t> of hidden layers</a:t>
            </a:r>
          </a:p>
          <a:p>
            <a:r>
              <a:rPr lang="en-US" b="1" dirty="0"/>
              <a:t>Learning from few examples</a:t>
            </a:r>
            <a:r>
              <a:rPr lang="en-US" dirty="0"/>
              <a:t>: On a large no. of problems, humans learn from very few examples, like hand-writing recognition. Machines require many more examples.</a:t>
            </a:r>
          </a:p>
        </p:txBody>
      </p:sp>
    </p:spTree>
    <p:extLst>
      <p:ext uri="{BB962C8B-B14F-4D97-AF65-F5344CB8AC3E}">
        <p14:creationId xmlns:p14="http://schemas.microsoft.com/office/powerpoint/2010/main" val="3622104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For more on this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https://www.coursera.org/learn/machine-learning</a:t>
            </a:r>
            <a:endParaRPr lang="en-US" dirty="0"/>
          </a:p>
          <a:p>
            <a:r>
              <a:rPr lang="en-US" dirty="0">
                <a:hlinkClick r:id="rId3"/>
              </a:rPr>
              <a:t>https://www.fast.ai/</a:t>
            </a:r>
            <a:endParaRPr lang="en-US" dirty="0"/>
          </a:p>
          <a:p>
            <a:r>
              <a:rPr lang="en-US" dirty="0">
                <a:hlinkClick r:id="rId4"/>
              </a:rPr>
              <a:t>https://www.udemy.com/course/advanced-computer-vision/</a:t>
            </a:r>
            <a:endParaRPr lang="en-US" dirty="0"/>
          </a:p>
          <a:p>
            <a:r>
              <a:rPr lang="en-US" dirty="0">
                <a:hlinkClick r:id="rId5"/>
              </a:rPr>
              <a:t>https://www.udemy.com/course/python-for-computer-vision-with-opencv-and-deep-learning/</a:t>
            </a:r>
            <a:endParaRPr lang="en-US" dirty="0"/>
          </a:p>
          <a:p>
            <a:r>
              <a:rPr lang="en-US" dirty="0">
                <a:hlinkClick r:id="rId6"/>
              </a:rPr>
              <a:t>https://www.udacity.com/course/deep-learning-nanodegree--nd101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331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Workshop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E296-D211-E14B-9DF5-B6B9421A9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workshop is  an </a:t>
            </a:r>
            <a:r>
              <a:rPr lang="en-US" u="sng" dirty="0"/>
              <a:t>introduction</a:t>
            </a:r>
            <a:r>
              <a:rPr lang="en-US" dirty="0"/>
              <a:t> to digital image processing, designed to give you a taste of what's possible with a specific emphasis on microscopy data.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the end of the workshop, you should: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Acquire basic understanding and familiarity with computer vision.</a:t>
            </a:r>
          </a:p>
          <a:p>
            <a:endParaRPr lang="en-US" dirty="0"/>
          </a:p>
          <a:p>
            <a:r>
              <a:rPr lang="en-US" dirty="0"/>
              <a:t>Appreciate the importance of rigorous and systematic image analysis for reproducible and quantitative science.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487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F853-D9B3-5D47-852F-D01DB54FCB1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Computational Image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04501-EDB5-A144-AFD4-F7EA920DA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8991"/>
            <a:ext cx="9160823" cy="4351338"/>
          </a:xfrm>
        </p:spPr>
        <p:txBody>
          <a:bodyPr>
            <a:normAutofit/>
          </a:bodyPr>
          <a:lstStyle/>
          <a:p>
            <a:r>
              <a:rPr lang="en-US" dirty="0"/>
              <a:t>Image processing is about </a:t>
            </a:r>
            <a:r>
              <a:rPr lang="en-US" i="1" dirty="0">
                <a:solidFill>
                  <a:schemeClr val="accent1"/>
                </a:solidFill>
              </a:rPr>
              <a:t>extracting</a:t>
            </a:r>
            <a:r>
              <a:rPr lang="en-US" dirty="0"/>
              <a:t> the relevant data from your measurements, but not about analyzing them.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462067-F377-9C4A-830D-09389534A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6638"/>
            <a:ext cx="5080000" cy="33782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E3B563-85D4-F44A-B352-EFE6B61AA7F0}"/>
              </a:ext>
            </a:extLst>
          </p:cNvPr>
          <p:cNvGraphicFramePr>
            <a:graphicFrameLocks noGrp="1"/>
          </p:cNvGraphicFramePr>
          <p:nvPr/>
        </p:nvGraphicFramePr>
        <p:xfrm>
          <a:off x="6234543" y="3056638"/>
          <a:ext cx="5818911" cy="3378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217">
                  <a:extLst>
                    <a:ext uri="{9D8B030D-6E8A-4147-A177-3AD203B41FA5}">
                      <a16:colId xmlns:a16="http://schemas.microsoft.com/office/drawing/2014/main" val="3180826527"/>
                    </a:ext>
                  </a:extLst>
                </a:gridCol>
                <a:gridCol w="707364">
                  <a:extLst>
                    <a:ext uri="{9D8B030D-6E8A-4147-A177-3AD203B41FA5}">
                      <a16:colId xmlns:a16="http://schemas.microsoft.com/office/drawing/2014/main" val="3860710772"/>
                    </a:ext>
                  </a:extLst>
                </a:gridCol>
                <a:gridCol w="514850">
                  <a:extLst>
                    <a:ext uri="{9D8B030D-6E8A-4147-A177-3AD203B41FA5}">
                      <a16:colId xmlns:a16="http://schemas.microsoft.com/office/drawing/2014/main" val="3958432883"/>
                    </a:ext>
                  </a:extLst>
                </a:gridCol>
                <a:gridCol w="819398">
                  <a:extLst>
                    <a:ext uri="{9D8B030D-6E8A-4147-A177-3AD203B41FA5}">
                      <a16:colId xmlns:a16="http://schemas.microsoft.com/office/drawing/2014/main" val="2911937766"/>
                    </a:ext>
                  </a:extLst>
                </a:gridCol>
                <a:gridCol w="762990">
                  <a:extLst>
                    <a:ext uri="{9D8B030D-6E8A-4147-A177-3AD203B41FA5}">
                      <a16:colId xmlns:a16="http://schemas.microsoft.com/office/drawing/2014/main" val="218918459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888308358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3099720329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2946265806"/>
                    </a:ext>
                  </a:extLst>
                </a:gridCol>
              </a:tblGrid>
              <a:tr h="668215">
                <a:tc>
                  <a:txBody>
                    <a:bodyPr/>
                    <a:lstStyle/>
                    <a:p>
                      <a:r>
                        <a:rPr lang="en-US" sz="1400" dirty="0"/>
                        <a:t>Monkey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Coat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48914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22455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66838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843831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797927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0727805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436145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803205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E97179-5CF9-9847-AEE7-E803208001D3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080000" y="4745738"/>
            <a:ext cx="1154543" cy="1"/>
          </a:xfrm>
          <a:prstGeom prst="straightConnector1">
            <a:avLst/>
          </a:prstGeom>
          <a:ln w="63500"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8DEE393-1D77-4542-B5CA-C271B2E05AC0}"/>
              </a:ext>
            </a:extLst>
          </p:cNvPr>
          <p:cNvSpPr txBox="1"/>
          <p:nvPr/>
        </p:nvSpPr>
        <p:spPr>
          <a:xfrm>
            <a:off x="5080000" y="4887886"/>
            <a:ext cx="1287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Something something computers…</a:t>
            </a:r>
          </a:p>
        </p:txBody>
      </p:sp>
    </p:spTree>
    <p:extLst>
      <p:ext uri="{BB962C8B-B14F-4D97-AF65-F5344CB8AC3E}">
        <p14:creationId xmlns:p14="http://schemas.microsoft.com/office/powerpoint/2010/main" val="376815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E296-D211-E14B-9DF5-B6B9421A9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MOOC: </a:t>
            </a:r>
            <a:r>
              <a:rPr lang="en-US" dirty="0">
                <a:hlinkClick r:id="rId2"/>
              </a:rPr>
              <a:t>https://www.mooc-list.com/course/image-analysis-methods-biologists-futurelearn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ED33D0-4501-DD4A-A2CF-875313483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22" y="3205018"/>
            <a:ext cx="1955887" cy="25511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1E3841-D569-2241-BDEB-80EA94B56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017" y="3205018"/>
            <a:ext cx="1941273" cy="25398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408BAF-FC58-0C4A-ADD4-2315B9135987}"/>
              </a:ext>
            </a:extLst>
          </p:cNvPr>
          <p:cNvSpPr txBox="1"/>
          <p:nvPr/>
        </p:nvSpPr>
        <p:spPr>
          <a:xfrm>
            <a:off x="1176776" y="5855711"/>
            <a:ext cx="47901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http://web.ipac.caltech.edu/staff/fmasci/home/astro_refs/Digital_Image_Processing_2ndEd.pdf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5E4DD3-FAC3-1F49-A8E4-EEFAD709D61E}"/>
              </a:ext>
            </a:extLst>
          </p:cNvPr>
          <p:cNvSpPr/>
          <p:nvPr/>
        </p:nvSpPr>
        <p:spPr>
          <a:xfrm>
            <a:off x="7257999" y="5934670"/>
            <a:ext cx="40958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http://programmingcomputervision.com/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04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C59263-5964-7042-B601-1D282E49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570" y="2314139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Image Signal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Conditioned Image Signal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Image Derived Parameters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Understanding Image Content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Overview of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5CC969-B32B-C046-89CE-9178DBD32EDD}"/>
              </a:ext>
            </a:extLst>
          </p:cNvPr>
          <p:cNvSpPr txBox="1"/>
          <p:nvPr/>
        </p:nvSpPr>
        <p:spPr>
          <a:xfrm>
            <a:off x="5100181" y="2872844"/>
            <a:ext cx="1866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Low-level vision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DED018-FDED-984F-ACF0-512621057188}"/>
              </a:ext>
            </a:extLst>
          </p:cNvPr>
          <p:cNvSpPr txBox="1"/>
          <p:nvPr/>
        </p:nvSpPr>
        <p:spPr>
          <a:xfrm>
            <a:off x="4625235" y="3889539"/>
            <a:ext cx="281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Intermediate-level vision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9F1D52-54DC-394D-9F65-5585A5C707C6}"/>
              </a:ext>
            </a:extLst>
          </p:cNvPr>
          <p:cNvSpPr txBox="1"/>
          <p:nvPr/>
        </p:nvSpPr>
        <p:spPr>
          <a:xfrm>
            <a:off x="4625234" y="4906234"/>
            <a:ext cx="281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High-level vision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64ED1DA7-997B-B14B-9635-4AD79C914BCD}"/>
              </a:ext>
            </a:extLst>
          </p:cNvPr>
          <p:cNvSpPr/>
          <p:nvPr/>
        </p:nvSpPr>
        <p:spPr>
          <a:xfrm rot="10800000">
            <a:off x="8426884" y="2293921"/>
            <a:ext cx="626301" cy="356056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79981-053E-9141-8824-3B85EBB43DEB}"/>
              </a:ext>
            </a:extLst>
          </p:cNvPr>
          <p:cNvSpPr txBox="1"/>
          <p:nvPr/>
        </p:nvSpPr>
        <p:spPr>
          <a:xfrm>
            <a:off x="9053185" y="3751039"/>
            <a:ext cx="322336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All parameters and features are user defined, many heuristic (</a:t>
            </a:r>
            <a:r>
              <a:rPr lang="en-US" dirty="0" err="1"/>
              <a:t>Wheelness</a:t>
            </a:r>
            <a:r>
              <a:rPr lang="en-US" dirty="0"/>
              <a:t> of an object…)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090A02-0984-464C-BE72-68D3F8FB7773}"/>
              </a:ext>
            </a:extLst>
          </p:cNvPr>
          <p:cNvSpPr txBox="1"/>
          <p:nvPr/>
        </p:nvSpPr>
        <p:spPr>
          <a:xfrm>
            <a:off x="1882034" y="2387519"/>
            <a:ext cx="1878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Denoising, thresholding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0FC3A4-C3B3-0949-83A4-7A1E87AEAAAA}"/>
              </a:ext>
            </a:extLst>
          </p:cNvPr>
          <p:cNvSpPr txBox="1"/>
          <p:nvPr/>
        </p:nvSpPr>
        <p:spPr>
          <a:xfrm>
            <a:off x="1882034" y="3588993"/>
            <a:ext cx="187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Masking, filtering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61E253-242D-584A-ACA7-C58A3AB91D09}"/>
              </a:ext>
            </a:extLst>
          </p:cNvPr>
          <p:cNvSpPr txBox="1"/>
          <p:nvPr/>
        </p:nvSpPr>
        <p:spPr>
          <a:xfrm>
            <a:off x="1882034" y="4489808"/>
            <a:ext cx="2311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extraction,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970614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2012 – </a:t>
            </a:r>
            <a:r>
              <a:rPr lang="en-US" dirty="0" err="1">
                <a:solidFill>
                  <a:schemeClr val="bg1"/>
                </a:solidFill>
              </a:rPr>
              <a:t>AlexNet</a:t>
            </a:r>
            <a:r>
              <a:rPr lang="en-US" dirty="0">
                <a:solidFill>
                  <a:schemeClr val="bg1"/>
                </a:solidFill>
              </a:rPr>
              <a:t> : Breakthrough in computer vision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C9830E-69AE-C54D-A8C5-E541F2F2B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6618"/>
            <a:ext cx="10515600" cy="3588312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6BAB0B-A599-CE4C-B601-657F00A12516}"/>
              </a:ext>
            </a:extLst>
          </p:cNvPr>
          <p:cNvSpPr txBox="1"/>
          <p:nvPr/>
        </p:nvSpPr>
        <p:spPr>
          <a:xfrm>
            <a:off x="6739003" y="5774499"/>
            <a:ext cx="3820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Onset of </a:t>
            </a:r>
            <a:r>
              <a:rPr lang="en-US" b="1" i="1" dirty="0"/>
              <a:t>Deep learning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E61284-15EF-5842-9BF9-74C9C6184BDA}"/>
              </a:ext>
            </a:extLst>
          </p:cNvPr>
          <p:cNvSpPr/>
          <p:nvPr/>
        </p:nvSpPr>
        <p:spPr>
          <a:xfrm>
            <a:off x="1630316" y="5810859"/>
            <a:ext cx="3505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Won ImageNet – a image recognition competition by a wide margin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22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Artificial Neural Networks (ANNs)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5C5AE-6B36-1240-90BB-C243EC72C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5411" cy="3948874"/>
          </a:xfrm>
        </p:spPr>
        <p:txBody>
          <a:bodyPr/>
          <a:lstStyle/>
          <a:p>
            <a:r>
              <a:rPr lang="en-US" dirty="0"/>
              <a:t>Inspired by biology, ANNs are computational systems that can </a:t>
            </a:r>
            <a:r>
              <a:rPr lang="en-US" b="1" i="1" dirty="0"/>
              <a:t>learn</a:t>
            </a:r>
            <a:r>
              <a:rPr lang="en-US" dirty="0"/>
              <a:t> a set of parameters that translate a given input to a desired output.</a:t>
            </a:r>
          </a:p>
          <a:p>
            <a:r>
              <a:rPr lang="en-US" dirty="0"/>
              <a:t>ANNs are </a:t>
            </a:r>
            <a:r>
              <a:rPr lang="en-US" b="1" i="1" dirty="0"/>
              <a:t>trained </a:t>
            </a:r>
            <a:r>
              <a:rPr lang="en-US" dirty="0"/>
              <a:t>by providing large sets of annotated data (training set).</a:t>
            </a:r>
          </a:p>
          <a:p>
            <a:r>
              <a:rPr lang="en-US" dirty="0"/>
              <a:t>Ideally, after training, ANNs are capable of using the learned information to interpret new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6E80B3-D65B-3543-91C5-08882C4A0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211" y="1841327"/>
            <a:ext cx="4878789" cy="43527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7D78E-B9C3-3541-BC40-7F7C292B1714}"/>
              </a:ext>
            </a:extLst>
          </p:cNvPr>
          <p:cNvSpPr txBox="1"/>
          <p:nvPr/>
        </p:nvSpPr>
        <p:spPr>
          <a:xfrm>
            <a:off x="6272493" y="6194122"/>
            <a:ext cx="5776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theory of these has been developed since the 40s</a:t>
            </a:r>
          </a:p>
          <a:p>
            <a:r>
              <a:rPr lang="en-US" dirty="0"/>
              <a:t>Was always considered cute but computationally unfeasible </a:t>
            </a:r>
          </a:p>
        </p:txBody>
      </p:sp>
    </p:spTree>
    <p:extLst>
      <p:ext uri="{BB962C8B-B14F-4D97-AF65-F5344CB8AC3E}">
        <p14:creationId xmlns:p14="http://schemas.microsoft.com/office/powerpoint/2010/main" val="236393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Convolutional Neural Networks (CNNs)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5C5AE-6B36-1240-90BB-C243EC72C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72595" cy="3948874"/>
          </a:xfrm>
        </p:spPr>
        <p:txBody>
          <a:bodyPr/>
          <a:lstStyle/>
          <a:p>
            <a:r>
              <a:rPr lang="en-US" dirty="0"/>
              <a:t>CNNs are ANNs that use convolution (e.g. filtering) as part of the network architecture. </a:t>
            </a:r>
          </a:p>
          <a:p>
            <a:r>
              <a:rPr lang="en-US" dirty="0"/>
              <a:t>They are particularly useful for computer vision as they are able to learn features over a wide range of scales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6F3DE-A7DD-614C-86FF-B3ECADF17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584" y="3800062"/>
            <a:ext cx="7869825" cy="242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30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Conceptual differences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8B1AC76-1486-0447-B6DF-D493F85E4EA4}"/>
              </a:ext>
            </a:extLst>
          </p:cNvPr>
          <p:cNvSpPr/>
          <p:nvPr/>
        </p:nvSpPr>
        <p:spPr>
          <a:xfrm>
            <a:off x="2154477" y="2492680"/>
            <a:ext cx="1653435" cy="76408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D7BA3C7-D804-664C-9697-C67EE193F236}"/>
              </a:ext>
            </a:extLst>
          </p:cNvPr>
          <p:cNvSpPr/>
          <p:nvPr/>
        </p:nvSpPr>
        <p:spPr>
          <a:xfrm>
            <a:off x="7968640" y="2492677"/>
            <a:ext cx="1653435" cy="76408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7592CCE-05F6-DC45-8B4E-E690DE81BF05}"/>
              </a:ext>
            </a:extLst>
          </p:cNvPr>
          <p:cNvSpPr/>
          <p:nvPr/>
        </p:nvSpPr>
        <p:spPr>
          <a:xfrm>
            <a:off x="5014585" y="2492679"/>
            <a:ext cx="1653435" cy="76408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</a:t>
            </a:r>
          </a:p>
        </p:txBody>
      </p:sp>
      <p:sp>
        <p:nvSpPr>
          <p:cNvPr id="16" name="Cross 15">
            <a:extLst>
              <a:ext uri="{FF2B5EF4-FFF2-40B4-BE49-F238E27FC236}">
                <a16:creationId xmlns:a16="http://schemas.microsoft.com/office/drawing/2014/main" id="{8D4289A4-CB3A-C04D-9298-3A4DC92184E1}"/>
              </a:ext>
            </a:extLst>
          </p:cNvPr>
          <p:cNvSpPr/>
          <p:nvPr/>
        </p:nvSpPr>
        <p:spPr>
          <a:xfrm>
            <a:off x="4104361" y="2567834"/>
            <a:ext cx="613775" cy="613775"/>
          </a:xfrm>
          <a:prstGeom prst="plus">
            <a:avLst>
              <a:gd name="adj" fmla="val 37245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qual 16">
            <a:extLst>
              <a:ext uri="{FF2B5EF4-FFF2-40B4-BE49-F238E27FC236}">
                <a16:creationId xmlns:a16="http://schemas.microsoft.com/office/drawing/2014/main" id="{EFDD59AD-B0C7-BF4C-BE7A-8F77C61A5554}"/>
              </a:ext>
            </a:extLst>
          </p:cNvPr>
          <p:cNvSpPr/>
          <p:nvPr/>
        </p:nvSpPr>
        <p:spPr>
          <a:xfrm>
            <a:off x="6892445" y="2592886"/>
            <a:ext cx="851770" cy="588723"/>
          </a:xfrm>
          <a:prstGeom prst="mathEqual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B8E71E7-596D-D547-8AC3-77E00ACFD4DC}"/>
              </a:ext>
            </a:extLst>
          </p:cNvPr>
          <p:cNvSpPr/>
          <p:nvPr/>
        </p:nvSpPr>
        <p:spPr>
          <a:xfrm>
            <a:off x="2154477" y="4824609"/>
            <a:ext cx="1653435" cy="76408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27D01CF-6450-B541-83B6-F019080BFE18}"/>
              </a:ext>
            </a:extLst>
          </p:cNvPr>
          <p:cNvSpPr/>
          <p:nvPr/>
        </p:nvSpPr>
        <p:spPr>
          <a:xfrm>
            <a:off x="5014585" y="4824606"/>
            <a:ext cx="1653435" cy="76408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44322C5-2509-2147-BA7B-A46F69298698}"/>
              </a:ext>
            </a:extLst>
          </p:cNvPr>
          <p:cNvSpPr/>
          <p:nvPr/>
        </p:nvSpPr>
        <p:spPr>
          <a:xfrm>
            <a:off x="7968640" y="4824606"/>
            <a:ext cx="1653435" cy="76408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</a:t>
            </a:r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C2A082AC-9B8F-FD47-9080-8D1294660145}"/>
              </a:ext>
            </a:extLst>
          </p:cNvPr>
          <p:cNvSpPr/>
          <p:nvPr/>
        </p:nvSpPr>
        <p:spPr>
          <a:xfrm>
            <a:off x="4104361" y="4899763"/>
            <a:ext cx="613775" cy="613775"/>
          </a:xfrm>
          <a:prstGeom prst="plus">
            <a:avLst>
              <a:gd name="adj" fmla="val 37245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qual 21">
            <a:extLst>
              <a:ext uri="{FF2B5EF4-FFF2-40B4-BE49-F238E27FC236}">
                <a16:creationId xmlns:a16="http://schemas.microsoft.com/office/drawing/2014/main" id="{91B3109E-1E3C-6548-9A3A-CAF24AA0B5CE}"/>
              </a:ext>
            </a:extLst>
          </p:cNvPr>
          <p:cNvSpPr/>
          <p:nvPr/>
        </p:nvSpPr>
        <p:spPr>
          <a:xfrm>
            <a:off x="6892445" y="4924815"/>
            <a:ext cx="851770" cy="588723"/>
          </a:xfrm>
          <a:prstGeom prst="mathEqual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ECC228-B5C3-6B40-82FF-11E23F8DBBB7}"/>
              </a:ext>
            </a:extLst>
          </p:cNvPr>
          <p:cNvSpPr txBox="1"/>
          <p:nvPr/>
        </p:nvSpPr>
        <p:spPr>
          <a:xfrm>
            <a:off x="838200" y="1957121"/>
            <a:ext cx="261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Traditional programming: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8743A4-4E6A-074F-99F5-803C6F84A131}"/>
              </a:ext>
            </a:extLst>
          </p:cNvPr>
          <p:cNvSpPr txBox="1"/>
          <p:nvPr/>
        </p:nvSpPr>
        <p:spPr>
          <a:xfrm>
            <a:off x="838200" y="4304961"/>
            <a:ext cx="261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Machine learning: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AE0266-6A98-4242-B28C-A5F50C52EF79}"/>
              </a:ext>
            </a:extLst>
          </p:cNvPr>
          <p:cNvSpPr txBox="1"/>
          <p:nvPr/>
        </p:nvSpPr>
        <p:spPr>
          <a:xfrm>
            <a:off x="5386191" y="3419605"/>
            <a:ext cx="403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Logic is predefined by the programmer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B2A148-69E2-8C49-9D35-1F77550FBE32}"/>
              </a:ext>
            </a:extLst>
          </p:cNvPr>
          <p:cNvSpPr txBox="1"/>
          <p:nvPr/>
        </p:nvSpPr>
        <p:spPr>
          <a:xfrm>
            <a:off x="5386191" y="5676377"/>
            <a:ext cx="403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Logic is learned from examples</a:t>
            </a:r>
          </a:p>
        </p:txBody>
      </p:sp>
    </p:spTree>
    <p:extLst>
      <p:ext uri="{BB962C8B-B14F-4D97-AF65-F5344CB8AC3E}">
        <p14:creationId xmlns:p14="http://schemas.microsoft.com/office/powerpoint/2010/main" val="2366877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18406</TotalTime>
  <Words>707</Words>
  <Application>Microsoft Macintosh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Digital Image Processing in Python</vt:lpstr>
      <vt:lpstr>Workshop goals</vt:lpstr>
      <vt:lpstr>Computational Image processing</vt:lpstr>
      <vt:lpstr>Other resources</vt:lpstr>
      <vt:lpstr>Overview of approach</vt:lpstr>
      <vt:lpstr>2012 – AlexNet : Breakthrough in computer vision</vt:lpstr>
      <vt:lpstr>Artificial Neural Networks (ANNs)</vt:lpstr>
      <vt:lpstr>Convolutional Neural Networks (CNNs)</vt:lpstr>
      <vt:lpstr>Conceptual differences</vt:lpstr>
      <vt:lpstr>2012 – AlexNet : Breakthrough in computer vision</vt:lpstr>
      <vt:lpstr>2014 – From image classification to image description</vt:lpstr>
      <vt:lpstr>2014 – From image classification to image description</vt:lpstr>
      <vt:lpstr>2014 – From image classification to image description</vt:lpstr>
      <vt:lpstr>2015 – U-Net, First biological application of CNNs</vt:lpstr>
      <vt:lpstr>2022 – Deep learning based web tools</vt:lpstr>
      <vt:lpstr>Open questions</vt:lpstr>
      <vt:lpstr>For more on this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 in Python</dc:title>
  <dc:creator>Marcus</dc:creator>
  <cp:lastModifiedBy>Oyler-Yaniv, Alon</cp:lastModifiedBy>
  <cp:revision>171</cp:revision>
  <cp:lastPrinted>2022-03-18T20:39:11Z</cp:lastPrinted>
  <dcterms:created xsi:type="dcterms:W3CDTF">2018-10-24T20:43:02Z</dcterms:created>
  <dcterms:modified xsi:type="dcterms:W3CDTF">2022-03-18T20:41:42Z</dcterms:modified>
</cp:coreProperties>
</file>